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tr-TR" smtClean="0"/>
              <a:t>Asıl başlık stili için tıklatın</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B268ACCB-09D3-4934-908F-E7AFADC3C959}" type="datetimeFigureOut">
              <a:rPr lang="tr-TR" smtClean="0"/>
              <a:t>21.04.2022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7F36E49-49FB-4679-ACE2-ED19E709C375}"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B268ACCB-09D3-4934-908F-E7AFADC3C959}" type="datetimeFigureOut">
              <a:rPr lang="tr-TR" smtClean="0"/>
              <a:t>21.04.2022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7F36E49-49FB-4679-ACE2-ED19E709C375}"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B268ACCB-09D3-4934-908F-E7AFADC3C959}" type="datetimeFigureOut">
              <a:rPr lang="tr-TR" smtClean="0"/>
              <a:t>21.04.2022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7F36E49-49FB-4679-ACE2-ED19E709C375}"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268ACCB-09D3-4934-908F-E7AFADC3C959}" type="datetimeFigureOut">
              <a:rPr lang="tr-TR" smtClean="0"/>
              <a:t>21.04.2022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7F36E49-49FB-4679-ACE2-ED19E709C375}"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tr-TR" smtClean="0"/>
              <a:t>Asıl başlık stili için tıklatın</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tr-TR" smtClean="0"/>
              <a:t>Asıl metin stillerini düzenlemek için tıklatın</a:t>
            </a:r>
          </a:p>
        </p:txBody>
      </p:sp>
      <p:sp>
        <p:nvSpPr>
          <p:cNvPr id="4" name="Date Placeholder 3"/>
          <p:cNvSpPr>
            <a:spLocks noGrp="1"/>
          </p:cNvSpPr>
          <p:nvPr>
            <p:ph type="dt" sz="half" idx="10"/>
          </p:nvPr>
        </p:nvSpPr>
        <p:spPr/>
        <p:txBody>
          <a:bodyPr/>
          <a:lstStyle/>
          <a:p>
            <a:fld id="{B268ACCB-09D3-4934-908F-E7AFADC3C959}" type="datetimeFigureOut">
              <a:rPr lang="tr-TR" smtClean="0"/>
              <a:t>21.04.2022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7F36E49-49FB-4679-ACE2-ED19E709C375}"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268ACCB-09D3-4934-908F-E7AFADC3C959}" type="datetimeFigureOut">
              <a:rPr lang="tr-TR" smtClean="0"/>
              <a:t>21.04.2022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7F36E49-49FB-4679-ACE2-ED19E709C375}" type="slidenum">
              <a:rPr lang="tr-TR" smtClean="0"/>
              <a:t>‹#›</a:t>
            </a:fld>
            <a:endParaRPr lang="tr-TR"/>
          </a:p>
        </p:txBody>
      </p:sp>
      <p:sp>
        <p:nvSpPr>
          <p:cNvPr id="8" name="Title 7"/>
          <p:cNvSpPr>
            <a:spLocks noGrp="1"/>
          </p:cNvSpPr>
          <p:nvPr>
            <p:ph type="title"/>
          </p:nvPr>
        </p:nvSpPr>
        <p:spPr/>
        <p:txBody>
          <a:bodyPr/>
          <a:lstStyle/>
          <a:p>
            <a:r>
              <a:rPr lang="tr-TR" smtClean="0"/>
              <a:t>Asıl başlık stili için tıklatın</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tr-TR" smtClean="0"/>
              <a:t>Asıl metin stillerini düzenlemek için tıklatın</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tr-TR" smtClean="0"/>
              <a:t>Asıl metin stillerini düzenlemek için tıklatın</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268ACCB-09D3-4934-908F-E7AFADC3C959}" type="datetimeFigureOut">
              <a:rPr lang="tr-TR" smtClean="0"/>
              <a:t>21.04.2022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7F36E49-49FB-4679-ACE2-ED19E709C375}"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B268ACCB-09D3-4934-908F-E7AFADC3C959}" type="datetimeFigureOut">
              <a:rPr lang="tr-TR" smtClean="0"/>
              <a:t>21.04.2022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7F36E49-49FB-4679-ACE2-ED19E709C375}"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68ACCB-09D3-4934-908F-E7AFADC3C959}" type="datetimeFigureOut">
              <a:rPr lang="tr-TR" smtClean="0"/>
              <a:t>21.04.2022</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7F36E49-49FB-4679-ACE2-ED19E709C375}"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tr-TR" smtClean="0"/>
              <a:t>Asıl başlık stili için tıklatın</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tr-TR" smtClean="0"/>
              <a:t>Asıl metin stillerini düzenlemek için tıklatın</a:t>
            </a:r>
          </a:p>
        </p:txBody>
      </p:sp>
      <p:sp>
        <p:nvSpPr>
          <p:cNvPr id="5" name="Date Placeholder 4"/>
          <p:cNvSpPr>
            <a:spLocks noGrp="1"/>
          </p:cNvSpPr>
          <p:nvPr>
            <p:ph type="dt" sz="half" idx="10"/>
          </p:nvPr>
        </p:nvSpPr>
        <p:spPr/>
        <p:txBody>
          <a:bodyPr/>
          <a:lstStyle/>
          <a:p>
            <a:fld id="{B268ACCB-09D3-4934-908F-E7AFADC3C959}" type="datetimeFigureOut">
              <a:rPr lang="tr-TR" smtClean="0"/>
              <a:t>21.04.2022</a:t>
            </a:fld>
            <a:endParaRPr lang="tr-TR"/>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tr-TR"/>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97F36E49-49FB-4679-ACE2-ED19E709C375}"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tr-TR" smtClean="0"/>
              <a:t>Resim eklemek için simgeyi tıklatın</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268ACCB-09D3-4934-908F-E7AFADC3C959}" type="datetimeFigureOut">
              <a:rPr lang="tr-TR" smtClean="0"/>
              <a:t>21.04.2022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7F36E49-49FB-4679-ACE2-ED19E709C375}"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B268ACCB-09D3-4934-908F-E7AFADC3C959}" type="datetimeFigureOut">
              <a:rPr lang="tr-TR" smtClean="0"/>
              <a:t>21.04.2022</a:t>
            </a:fld>
            <a:endParaRPr lang="tr-TR"/>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tr-TR"/>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97F36E49-49FB-4679-ACE2-ED19E709C375}"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908721"/>
            <a:ext cx="7772400" cy="3528391"/>
          </a:xfrm>
        </p:spPr>
        <p:txBody>
          <a:bodyPr/>
          <a:lstStyle/>
          <a:p>
            <a:pPr algn="ctr"/>
            <a:r>
              <a:rPr lang="tr-TR" sz="6600" dirty="0" smtClean="0">
                <a:effectLst>
                  <a:outerShdw blurRad="38100" dist="38100" dir="2700000" algn="tl">
                    <a:srgbClr val="000000">
                      <a:alpha val="43137"/>
                    </a:srgbClr>
                  </a:outerShdw>
                </a:effectLst>
                <a:latin typeface="Baskerville Old Face" pitchFamily="18" charset="0"/>
              </a:rPr>
              <a:t>                         </a:t>
            </a:r>
            <a:br>
              <a:rPr lang="tr-TR" sz="6600" dirty="0" smtClean="0">
                <a:effectLst>
                  <a:outerShdw blurRad="38100" dist="38100" dir="2700000" algn="tl">
                    <a:srgbClr val="000000">
                      <a:alpha val="43137"/>
                    </a:srgbClr>
                  </a:outerShdw>
                </a:effectLst>
                <a:latin typeface="Baskerville Old Face" pitchFamily="18" charset="0"/>
              </a:rPr>
            </a:br>
            <a:r>
              <a:rPr lang="tr-TR" sz="6600" dirty="0" smtClean="0">
                <a:effectLst>
                  <a:outerShdw blurRad="38100" dist="38100" dir="2700000" algn="tl">
                    <a:srgbClr val="000000">
                      <a:alpha val="43137"/>
                    </a:srgbClr>
                  </a:outerShdw>
                </a:effectLst>
                <a:latin typeface="Baskerville Old Face" pitchFamily="18" charset="0"/>
              </a:rPr>
              <a:t/>
            </a:r>
            <a:br>
              <a:rPr lang="tr-TR" sz="6600" dirty="0" smtClean="0">
                <a:effectLst>
                  <a:outerShdw blurRad="38100" dist="38100" dir="2700000" algn="tl">
                    <a:srgbClr val="000000">
                      <a:alpha val="43137"/>
                    </a:srgbClr>
                  </a:outerShdw>
                </a:effectLst>
                <a:latin typeface="Baskerville Old Face" pitchFamily="18" charset="0"/>
              </a:rPr>
            </a:br>
            <a:r>
              <a:rPr lang="tr-TR" sz="6600" dirty="0" smtClean="0">
                <a:effectLst>
                  <a:outerShdw blurRad="38100" dist="38100" dir="2700000" algn="tl">
                    <a:srgbClr val="000000">
                      <a:alpha val="43137"/>
                    </a:srgbClr>
                  </a:outerShdw>
                </a:effectLst>
                <a:latin typeface="Baskerville Old Face" pitchFamily="18" charset="0"/>
              </a:rPr>
              <a:t/>
            </a:r>
            <a:br>
              <a:rPr lang="tr-TR" sz="6600" dirty="0" smtClean="0">
                <a:effectLst>
                  <a:outerShdw blurRad="38100" dist="38100" dir="2700000" algn="tl">
                    <a:srgbClr val="000000">
                      <a:alpha val="43137"/>
                    </a:srgbClr>
                  </a:outerShdw>
                </a:effectLst>
                <a:latin typeface="Baskerville Old Face" pitchFamily="18" charset="0"/>
              </a:rPr>
            </a:br>
            <a:r>
              <a:rPr lang="tr-TR" sz="6600" dirty="0" smtClean="0">
                <a:solidFill>
                  <a:srgbClr val="FF0000"/>
                </a:solidFill>
                <a:effectLst>
                  <a:outerShdw blurRad="38100" dist="38100" dir="2700000" algn="tl">
                    <a:srgbClr val="000000">
                      <a:alpha val="43137"/>
                    </a:srgbClr>
                  </a:outerShdw>
                </a:effectLst>
                <a:latin typeface="Baskerville Old Face" pitchFamily="18" charset="0"/>
              </a:rPr>
              <a:t>21.YÜZYIL BECERİLERİ</a:t>
            </a:r>
            <a:r>
              <a:rPr lang="tr-TR" sz="6600" dirty="0" smtClean="0">
                <a:effectLst>
                  <a:outerShdw blurRad="38100" dist="38100" dir="2700000" algn="tl">
                    <a:srgbClr val="000000">
                      <a:alpha val="43137"/>
                    </a:srgbClr>
                  </a:outerShdw>
                </a:effectLst>
                <a:latin typeface="Baskerville Old Face" pitchFamily="18" charset="0"/>
              </a:rPr>
              <a:t/>
            </a:r>
            <a:br>
              <a:rPr lang="tr-TR" sz="6600" dirty="0" smtClean="0">
                <a:effectLst>
                  <a:outerShdw blurRad="38100" dist="38100" dir="2700000" algn="tl">
                    <a:srgbClr val="000000">
                      <a:alpha val="43137"/>
                    </a:srgbClr>
                  </a:outerShdw>
                </a:effectLst>
                <a:latin typeface="Baskerville Old Face" pitchFamily="18" charset="0"/>
              </a:rPr>
            </a:br>
            <a:r>
              <a:rPr lang="tr-TR" sz="6600" dirty="0" smtClean="0">
                <a:effectLst>
                  <a:outerShdw blurRad="38100" dist="38100" dir="2700000" algn="tl">
                    <a:srgbClr val="000000">
                      <a:alpha val="43137"/>
                    </a:srgbClr>
                  </a:outerShdw>
                </a:effectLst>
                <a:latin typeface="Baskerville Old Face" pitchFamily="18" charset="0"/>
              </a:rPr>
              <a:t/>
            </a:r>
            <a:br>
              <a:rPr lang="tr-TR" sz="6600" dirty="0" smtClean="0">
                <a:effectLst>
                  <a:outerShdw blurRad="38100" dist="38100" dir="2700000" algn="tl">
                    <a:srgbClr val="000000">
                      <a:alpha val="43137"/>
                    </a:srgbClr>
                  </a:outerShdw>
                </a:effectLst>
                <a:latin typeface="Baskerville Old Face" pitchFamily="18" charset="0"/>
              </a:rPr>
            </a:br>
            <a:r>
              <a:rPr lang="tr-TR" sz="2800" dirty="0" smtClean="0">
                <a:solidFill>
                  <a:srgbClr val="FF0000"/>
                </a:solidFill>
                <a:effectLst>
                  <a:outerShdw blurRad="38100" dist="38100" dir="2700000" algn="tl">
                    <a:srgbClr val="000000">
                      <a:alpha val="43137"/>
                    </a:srgbClr>
                  </a:outerShdw>
                </a:effectLst>
                <a:latin typeface="Baskerville Old Face" pitchFamily="18" charset="0"/>
              </a:rPr>
              <a:t>İŞ YAŞAMINA YÖNELİK BECERİLER</a:t>
            </a:r>
            <a:endParaRPr lang="tr-TR" sz="2800" dirty="0">
              <a:solidFill>
                <a:srgbClr val="FF0000"/>
              </a:solidFill>
              <a:effectLst>
                <a:outerShdw blurRad="38100" dist="38100" dir="2700000" algn="tl">
                  <a:srgbClr val="000000">
                    <a:alpha val="43137"/>
                  </a:srgbClr>
                </a:outerShdw>
              </a:effectLst>
              <a:latin typeface="Baskerville Old Face" pitchFamily="18" charset="0"/>
            </a:endParaRPr>
          </a:p>
        </p:txBody>
      </p:sp>
    </p:spTree>
    <p:extLst>
      <p:ext uri="{BB962C8B-B14F-4D97-AF65-F5344CB8AC3E}">
        <p14:creationId xmlns:p14="http://schemas.microsoft.com/office/powerpoint/2010/main" val="14900498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a:solidFill>
                  <a:srgbClr val="FF0000"/>
                </a:solidFill>
                <a:latin typeface="Zilla Slab"/>
              </a:rPr>
              <a:t>Yaşam ve </a:t>
            </a:r>
            <a:r>
              <a:rPr lang="tr-TR" b="1" dirty="0" smtClean="0">
                <a:solidFill>
                  <a:srgbClr val="FF0000"/>
                </a:solidFill>
                <a:latin typeface="Zilla Slab"/>
              </a:rPr>
              <a:t>Kariyer </a:t>
            </a:r>
            <a:r>
              <a:rPr lang="tr-TR" b="1" dirty="0" err="1" smtClean="0">
                <a:solidFill>
                  <a:srgbClr val="FF0000"/>
                </a:solidFill>
                <a:latin typeface="Zilla Slab"/>
              </a:rPr>
              <a:t>Becerİlerİ</a:t>
            </a:r>
            <a:r>
              <a:rPr lang="tr-TR" dirty="0">
                <a:solidFill>
                  <a:srgbClr val="212934"/>
                </a:solidFill>
                <a:latin typeface="Zilla Slab"/>
              </a:rPr>
              <a:t/>
            </a:r>
            <a:br>
              <a:rPr lang="tr-TR" dirty="0">
                <a:solidFill>
                  <a:srgbClr val="212934"/>
                </a:solidFill>
                <a:latin typeface="Zilla Slab"/>
              </a:rPr>
            </a:br>
            <a:endParaRPr lang="tr-TR" dirty="0"/>
          </a:p>
        </p:txBody>
      </p:sp>
      <p:sp>
        <p:nvSpPr>
          <p:cNvPr id="3" name="İçerik Yer Tutucusu 2"/>
          <p:cNvSpPr>
            <a:spLocks noGrp="1"/>
          </p:cNvSpPr>
          <p:nvPr>
            <p:ph idx="1"/>
          </p:nvPr>
        </p:nvSpPr>
        <p:spPr/>
        <p:txBody>
          <a:bodyPr>
            <a:normAutofit fontScale="92500" lnSpcReduction="20000"/>
          </a:bodyPr>
          <a:lstStyle/>
          <a:p>
            <a:r>
              <a:rPr lang="tr-TR" dirty="0">
                <a:solidFill>
                  <a:srgbClr val="FF0000"/>
                </a:solidFill>
                <a:latin typeface="Open Sans"/>
              </a:rPr>
              <a:t>Esneklik ve Uyum</a:t>
            </a:r>
          </a:p>
          <a:p>
            <a:pPr>
              <a:buFont typeface="Arial"/>
              <a:buChar char="•"/>
            </a:pPr>
            <a:r>
              <a:rPr lang="tr-TR" dirty="0">
                <a:solidFill>
                  <a:schemeClr val="accent3">
                    <a:lumMod val="50000"/>
                  </a:schemeClr>
                </a:solidFill>
                <a:latin typeface="Open Sans"/>
              </a:rPr>
              <a:t>Farklı rol ve sorumluluklara uyum sağlamak</a:t>
            </a:r>
          </a:p>
          <a:p>
            <a:pPr>
              <a:buFont typeface="Arial"/>
              <a:buChar char="•"/>
            </a:pPr>
            <a:r>
              <a:rPr lang="tr-TR" dirty="0">
                <a:solidFill>
                  <a:schemeClr val="accent3">
                    <a:lumMod val="50000"/>
                  </a:schemeClr>
                </a:solidFill>
                <a:latin typeface="Open Sans"/>
              </a:rPr>
              <a:t>Karmaşık ve önceliklerin değiştiği ortamlarda etkin olarak çalışmak</a:t>
            </a:r>
          </a:p>
          <a:p>
            <a:r>
              <a:rPr lang="tr-TR" dirty="0">
                <a:solidFill>
                  <a:srgbClr val="FF0000"/>
                </a:solidFill>
                <a:latin typeface="Open Sans"/>
              </a:rPr>
              <a:t>Girişimcilik ve Öz Yönelim</a:t>
            </a:r>
          </a:p>
          <a:p>
            <a:pPr algn="just">
              <a:buFont typeface="Arial"/>
              <a:buChar char="•"/>
            </a:pPr>
            <a:r>
              <a:rPr lang="tr-TR" dirty="0">
                <a:solidFill>
                  <a:schemeClr val="accent3">
                    <a:lumMod val="50000"/>
                  </a:schemeClr>
                </a:solidFill>
                <a:latin typeface="Open Sans"/>
              </a:rPr>
              <a:t>Kendi anlayışını ve öğrenme gereksinimlerini gözlemlemek</a:t>
            </a:r>
          </a:p>
          <a:p>
            <a:pPr algn="just">
              <a:buFont typeface="Arial"/>
              <a:buChar char="•"/>
            </a:pPr>
            <a:r>
              <a:rPr lang="tr-TR" dirty="0">
                <a:solidFill>
                  <a:schemeClr val="accent3">
                    <a:lumMod val="50000"/>
                  </a:schemeClr>
                </a:solidFill>
                <a:latin typeface="Open Sans"/>
              </a:rPr>
              <a:t>Uzmanlaşmak üzere temel becerilerin veya öğretim programının sınırlarını aşarak kendi öğrenme sınırlarını ve fırsatlarını keşfetmek, genişletmek</a:t>
            </a:r>
          </a:p>
          <a:p>
            <a:pPr algn="just">
              <a:buFont typeface="Arial"/>
              <a:buChar char="•"/>
            </a:pPr>
            <a:r>
              <a:rPr lang="tr-TR" dirty="0">
                <a:solidFill>
                  <a:schemeClr val="accent3">
                    <a:lumMod val="50000"/>
                  </a:schemeClr>
                </a:solidFill>
                <a:latin typeface="Open Sans"/>
              </a:rPr>
              <a:t>Becerilerini profesyonel düzeye yükseltmek üzere girişiminde bulunmak</a:t>
            </a:r>
          </a:p>
          <a:p>
            <a:pPr algn="just">
              <a:buFont typeface="Arial"/>
              <a:buChar char="•"/>
            </a:pPr>
            <a:r>
              <a:rPr lang="tr-TR" dirty="0">
                <a:solidFill>
                  <a:schemeClr val="accent3">
                    <a:lumMod val="50000"/>
                  </a:schemeClr>
                </a:solidFill>
                <a:latin typeface="Open Sans"/>
              </a:rPr>
              <a:t>Başkalarının gözetimi olmaksızın görevleri tanımlamak, öncelik sırasına koymak ve tamamlamak</a:t>
            </a:r>
          </a:p>
          <a:p>
            <a:pPr algn="just">
              <a:buFont typeface="Arial"/>
              <a:buChar char="•"/>
            </a:pPr>
            <a:r>
              <a:rPr lang="tr-TR" dirty="0">
                <a:solidFill>
                  <a:schemeClr val="accent3">
                    <a:lumMod val="50000"/>
                  </a:schemeClr>
                </a:solidFill>
                <a:latin typeface="Open Sans"/>
              </a:rPr>
              <a:t>Zamanı etkili kullanmak ve iş yükünü idare etmek</a:t>
            </a:r>
          </a:p>
          <a:p>
            <a:pPr algn="just">
              <a:buFont typeface="Arial"/>
              <a:buChar char="•"/>
            </a:pPr>
            <a:r>
              <a:rPr lang="tr-TR" dirty="0">
                <a:solidFill>
                  <a:schemeClr val="accent3">
                    <a:lumMod val="50000"/>
                  </a:schemeClr>
                </a:solidFill>
                <a:latin typeface="Open Sans"/>
              </a:rPr>
              <a:t>Öğrenmenin yaşam boyu bir süreç olduğuna ilişkin kararlı davranışlar sergilemek</a:t>
            </a:r>
          </a:p>
          <a:p>
            <a:endParaRPr lang="tr-TR" dirty="0">
              <a:solidFill>
                <a:schemeClr val="accent3">
                  <a:lumMod val="50000"/>
                </a:schemeClr>
              </a:solidFill>
            </a:endParaRPr>
          </a:p>
        </p:txBody>
      </p:sp>
    </p:spTree>
    <p:extLst>
      <p:ext uri="{BB962C8B-B14F-4D97-AF65-F5344CB8AC3E}">
        <p14:creationId xmlns:p14="http://schemas.microsoft.com/office/powerpoint/2010/main" val="41113552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2960" y="404664"/>
            <a:ext cx="7520940" cy="4464496"/>
          </a:xfrm>
        </p:spPr>
        <p:txBody>
          <a:bodyPr>
            <a:normAutofit fontScale="92500" lnSpcReduction="20000"/>
          </a:bodyPr>
          <a:lstStyle/>
          <a:p>
            <a:r>
              <a:rPr lang="tr-TR" dirty="0">
                <a:solidFill>
                  <a:srgbClr val="FF0000"/>
                </a:solidFill>
                <a:latin typeface="Open Sans"/>
              </a:rPr>
              <a:t>Sosyal ve Kültürler Arası Beceriler</a:t>
            </a:r>
          </a:p>
          <a:p>
            <a:pPr algn="just">
              <a:buFont typeface="Arial"/>
              <a:buChar char="•"/>
            </a:pPr>
            <a:r>
              <a:rPr lang="tr-TR" dirty="0">
                <a:solidFill>
                  <a:srgbClr val="4A4E57"/>
                </a:solidFill>
                <a:latin typeface="Open Sans"/>
              </a:rPr>
              <a:t>Diğerleriyle uygun ve üretken bir şekilde çalışmak</a:t>
            </a:r>
          </a:p>
          <a:p>
            <a:pPr algn="just">
              <a:buFont typeface="Arial"/>
              <a:buChar char="•"/>
            </a:pPr>
            <a:r>
              <a:rPr lang="tr-TR" dirty="0">
                <a:solidFill>
                  <a:srgbClr val="4A4E57"/>
                </a:solidFill>
                <a:latin typeface="Open Sans"/>
              </a:rPr>
              <a:t>Uygun olduğunda grupların ortak anlayışını ayarlamak</a:t>
            </a:r>
          </a:p>
          <a:p>
            <a:pPr algn="just">
              <a:buFont typeface="Arial"/>
              <a:buChar char="•"/>
            </a:pPr>
            <a:r>
              <a:rPr lang="tr-TR" dirty="0">
                <a:solidFill>
                  <a:srgbClr val="4A4E57"/>
                </a:solidFill>
                <a:latin typeface="Open Sans"/>
              </a:rPr>
              <a:t>Yenilikleri arttırmak ve iş kalitesini yükseltmek üzere kültürel farklılıklar arasındaki boşlukları doldurmak ve farklı bakış açılarını kullanmak</a:t>
            </a:r>
          </a:p>
          <a:p>
            <a:pPr algn="just"/>
            <a:r>
              <a:rPr lang="tr-TR" dirty="0">
                <a:solidFill>
                  <a:srgbClr val="FF0000"/>
                </a:solidFill>
                <a:latin typeface="Open Sans"/>
              </a:rPr>
              <a:t>Üretkenlik ve Sorumluluk</a:t>
            </a:r>
          </a:p>
          <a:p>
            <a:pPr algn="just">
              <a:buFont typeface="Arial"/>
              <a:buChar char="•"/>
            </a:pPr>
            <a:r>
              <a:rPr lang="tr-TR" dirty="0">
                <a:solidFill>
                  <a:srgbClr val="4A4E57"/>
                </a:solidFill>
                <a:latin typeface="Open Sans"/>
              </a:rPr>
              <a:t>İşin zamanında ve kaliteli yapılabilmesi için yüksek standart ve hedefler belirlemek ve bunlara ulaşmak</a:t>
            </a:r>
          </a:p>
          <a:p>
            <a:pPr algn="just">
              <a:buFont typeface="Arial"/>
              <a:buChar char="•"/>
            </a:pPr>
            <a:r>
              <a:rPr lang="tr-TR" dirty="0">
                <a:solidFill>
                  <a:srgbClr val="4A4E57"/>
                </a:solidFill>
                <a:latin typeface="Open Sans"/>
              </a:rPr>
              <a:t>Titiz ve olumlu iş etiği sergilemek (örneğin, işe zamanında gelmek ve güvenilir olmak)</a:t>
            </a:r>
          </a:p>
          <a:p>
            <a:pPr algn="just"/>
            <a:r>
              <a:rPr lang="tr-TR" dirty="0">
                <a:solidFill>
                  <a:srgbClr val="FF0000"/>
                </a:solidFill>
                <a:latin typeface="Open Sans"/>
              </a:rPr>
              <a:t>Liderlik ve Sorumluluk</a:t>
            </a:r>
          </a:p>
          <a:p>
            <a:pPr algn="just">
              <a:buFont typeface="Arial"/>
              <a:buChar char="•"/>
            </a:pPr>
            <a:r>
              <a:rPr lang="tr-TR" dirty="0">
                <a:solidFill>
                  <a:srgbClr val="4A4E57"/>
                </a:solidFill>
                <a:latin typeface="Open Sans"/>
              </a:rPr>
              <a:t>Diğerlerini belirli bir hedefe yönelik etkilemek ve yönlendirmek üzere bireyler arası becerileri ve problem çözme becerilerini kullanmak</a:t>
            </a:r>
          </a:p>
          <a:p>
            <a:pPr algn="just">
              <a:buFont typeface="Arial"/>
              <a:buChar char="•"/>
            </a:pPr>
            <a:r>
              <a:rPr lang="tr-TR" dirty="0">
                <a:solidFill>
                  <a:srgbClr val="4A4E57"/>
                </a:solidFill>
                <a:latin typeface="Open Sans"/>
              </a:rPr>
              <a:t>Ortak bir hedefe ulaşmak üzere diğerlerinin güçlerini düzenlemek</a:t>
            </a:r>
          </a:p>
          <a:p>
            <a:pPr algn="just">
              <a:buFont typeface="Arial"/>
              <a:buChar char="•"/>
            </a:pPr>
            <a:r>
              <a:rPr lang="tr-TR" dirty="0">
                <a:solidFill>
                  <a:srgbClr val="4A4E57"/>
                </a:solidFill>
                <a:latin typeface="Open Sans"/>
              </a:rPr>
              <a:t>Dürüst ve etik davranışlar sergilemek</a:t>
            </a:r>
          </a:p>
          <a:p>
            <a:pPr algn="just">
              <a:buFont typeface="Arial"/>
              <a:buChar char="•"/>
            </a:pPr>
            <a:r>
              <a:rPr lang="tr-TR" dirty="0">
                <a:solidFill>
                  <a:srgbClr val="4A4E57"/>
                </a:solidFill>
                <a:latin typeface="Open Sans"/>
              </a:rPr>
              <a:t>Zihninde toplum yararını düşünerek sorumlu davranmak</a:t>
            </a:r>
          </a:p>
          <a:p>
            <a:endParaRPr lang="tr-TR" dirty="0"/>
          </a:p>
        </p:txBody>
      </p:sp>
    </p:spTree>
    <p:extLst>
      <p:ext uri="{BB962C8B-B14F-4D97-AF65-F5344CB8AC3E}">
        <p14:creationId xmlns:p14="http://schemas.microsoft.com/office/powerpoint/2010/main" val="10729688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rgbClr val="FF0000"/>
                </a:solidFill>
              </a:rPr>
              <a:t>KAYNAKÇA</a:t>
            </a:r>
            <a:endParaRPr lang="tr-TR" dirty="0">
              <a:solidFill>
                <a:srgbClr val="FF0000"/>
              </a:solidFill>
            </a:endParaRPr>
          </a:p>
        </p:txBody>
      </p:sp>
      <p:sp>
        <p:nvSpPr>
          <p:cNvPr id="3" name="İçerik Yer Tutucusu 2"/>
          <p:cNvSpPr>
            <a:spLocks noGrp="1"/>
          </p:cNvSpPr>
          <p:nvPr>
            <p:ph idx="1"/>
          </p:nvPr>
        </p:nvSpPr>
        <p:spPr>
          <a:xfrm>
            <a:off x="1043608" y="1100628"/>
            <a:ext cx="6696744" cy="3579849"/>
          </a:xfrm>
        </p:spPr>
        <p:txBody>
          <a:bodyPr/>
          <a:lstStyle/>
          <a:p>
            <a:pPr algn="just">
              <a:lnSpc>
                <a:spcPct val="115000"/>
              </a:lnSpc>
              <a:spcAft>
                <a:spcPts val="1000"/>
              </a:spcAft>
            </a:pPr>
            <a:r>
              <a:rPr lang="tr-TR" sz="1800" b="0" dirty="0">
                <a:solidFill>
                  <a:schemeClr val="accent3">
                    <a:lumMod val="50000"/>
                  </a:schemeClr>
                </a:solidFill>
                <a:latin typeface="Baskerville Old Face" pitchFamily="18" charset="0"/>
                <a:ea typeface="Calibri"/>
                <a:cs typeface="Arial"/>
              </a:rPr>
              <a:t>Eryılmaz, S., &amp; </a:t>
            </a:r>
            <a:r>
              <a:rPr lang="tr-TR" sz="1800" b="0" dirty="0" err="1">
                <a:solidFill>
                  <a:schemeClr val="accent3">
                    <a:lumMod val="50000"/>
                  </a:schemeClr>
                </a:solidFill>
                <a:latin typeface="Baskerville Old Face" pitchFamily="18" charset="0"/>
                <a:ea typeface="Calibri"/>
                <a:cs typeface="Arial"/>
              </a:rPr>
              <a:t>Uluyol</a:t>
            </a:r>
            <a:r>
              <a:rPr lang="tr-TR" sz="1800" b="0" dirty="0">
                <a:solidFill>
                  <a:schemeClr val="accent3">
                    <a:lumMod val="50000"/>
                  </a:schemeClr>
                </a:solidFill>
                <a:latin typeface="Baskerville Old Face" pitchFamily="18" charset="0"/>
                <a:ea typeface="Calibri"/>
                <a:cs typeface="Arial"/>
              </a:rPr>
              <a:t>, Ç. (2015). 21. Yüzyıl becerileri ışığında FATİH </a:t>
            </a:r>
            <a:r>
              <a:rPr lang="tr-TR" sz="1800" b="0" dirty="0" smtClean="0">
                <a:solidFill>
                  <a:schemeClr val="accent3">
                    <a:lumMod val="50000"/>
                  </a:schemeClr>
                </a:solidFill>
                <a:latin typeface="Baskerville Old Face" pitchFamily="18" charset="0"/>
                <a:ea typeface="Calibri"/>
                <a:cs typeface="Arial"/>
              </a:rPr>
              <a:t>projesi değerlendirmesi</a:t>
            </a:r>
            <a:r>
              <a:rPr lang="tr-TR" sz="1800" b="0" dirty="0">
                <a:solidFill>
                  <a:schemeClr val="accent3">
                    <a:lumMod val="50000"/>
                  </a:schemeClr>
                </a:solidFill>
                <a:latin typeface="Baskerville Old Face" pitchFamily="18" charset="0"/>
                <a:ea typeface="Calibri"/>
                <a:cs typeface="Arial"/>
              </a:rPr>
              <a:t>. </a:t>
            </a:r>
            <a:r>
              <a:rPr lang="tr-TR" sz="1800" b="0" i="1" dirty="0">
                <a:solidFill>
                  <a:schemeClr val="accent3">
                    <a:lumMod val="50000"/>
                  </a:schemeClr>
                </a:solidFill>
                <a:latin typeface="Baskerville Old Face" pitchFamily="18" charset="0"/>
                <a:ea typeface="Calibri"/>
                <a:cs typeface="Arial"/>
              </a:rPr>
              <a:t>Gazi Eğitim Fakültesi Dergisi</a:t>
            </a:r>
            <a:r>
              <a:rPr lang="tr-TR" sz="1800" b="0" dirty="0">
                <a:solidFill>
                  <a:schemeClr val="accent3">
                    <a:lumMod val="50000"/>
                  </a:schemeClr>
                </a:solidFill>
                <a:latin typeface="Baskerville Old Face" pitchFamily="18" charset="0"/>
                <a:ea typeface="Calibri"/>
                <a:cs typeface="Arial"/>
              </a:rPr>
              <a:t>, 35(2), 209-229</a:t>
            </a:r>
            <a:r>
              <a:rPr lang="tr-TR" sz="1800" b="0" dirty="0" smtClean="0">
                <a:solidFill>
                  <a:schemeClr val="accent3">
                    <a:lumMod val="50000"/>
                  </a:schemeClr>
                </a:solidFill>
                <a:latin typeface="Baskerville Old Face" pitchFamily="18" charset="0"/>
                <a:ea typeface="Calibri"/>
                <a:cs typeface="Arial"/>
              </a:rPr>
              <a:t>.</a:t>
            </a:r>
          </a:p>
          <a:p>
            <a:pPr algn="just">
              <a:lnSpc>
                <a:spcPct val="115000"/>
              </a:lnSpc>
              <a:spcAft>
                <a:spcPts val="1000"/>
              </a:spcAft>
            </a:pPr>
            <a:r>
              <a:rPr lang="en-US" sz="1800" b="0" dirty="0">
                <a:solidFill>
                  <a:schemeClr val="accent3">
                    <a:lumMod val="50000"/>
                  </a:schemeClr>
                </a:solidFill>
                <a:latin typeface="Baskerville Old Face" pitchFamily="18" charset="0"/>
                <a:ea typeface="Calibri"/>
                <a:cs typeface="Arial"/>
              </a:rPr>
              <a:t>P21-Partnership for 21st Century Learning. (2015, </a:t>
            </a:r>
            <a:r>
              <a:rPr lang="en-US" sz="1800" b="0" dirty="0" err="1">
                <a:solidFill>
                  <a:schemeClr val="accent3">
                    <a:lumMod val="50000"/>
                  </a:schemeClr>
                </a:solidFill>
                <a:latin typeface="Baskerville Old Face" pitchFamily="18" charset="0"/>
                <a:ea typeface="Calibri"/>
                <a:cs typeface="Arial"/>
              </a:rPr>
              <a:t>Mayıs</a:t>
            </a:r>
            <a:r>
              <a:rPr lang="en-US" sz="1800" b="0" dirty="0">
                <a:solidFill>
                  <a:schemeClr val="accent3">
                    <a:lumMod val="50000"/>
                  </a:schemeClr>
                </a:solidFill>
                <a:latin typeface="Baskerville Old Face" pitchFamily="18" charset="0"/>
                <a:ea typeface="Calibri"/>
                <a:cs typeface="Arial"/>
              </a:rPr>
              <a:t>). P21 </a:t>
            </a:r>
            <a:r>
              <a:rPr lang="en-US" sz="1800" b="0" dirty="0" smtClean="0">
                <a:solidFill>
                  <a:schemeClr val="accent3">
                    <a:lumMod val="50000"/>
                  </a:schemeClr>
                </a:solidFill>
                <a:latin typeface="Baskerville Old Face" pitchFamily="18" charset="0"/>
                <a:ea typeface="Calibri"/>
                <a:cs typeface="Arial"/>
              </a:rPr>
              <a:t>Framewoorkdefinitions.Şubat19,2017tarihindeP21:http</a:t>
            </a:r>
            <a:r>
              <a:rPr lang="en-US" sz="1800" b="0" dirty="0">
                <a:solidFill>
                  <a:schemeClr val="accent3">
                    <a:lumMod val="50000"/>
                  </a:schemeClr>
                </a:solidFill>
                <a:latin typeface="Baskerville Old Face" pitchFamily="18" charset="0"/>
                <a:ea typeface="Calibri"/>
                <a:cs typeface="Arial"/>
              </a:rPr>
              <a:t>://www.p21.org/storage/documents/docs/P21_Framework_Definitions_New_Lo go_2015.pdf.</a:t>
            </a:r>
            <a:endParaRPr lang="tr-TR" sz="1800" b="0" dirty="0">
              <a:solidFill>
                <a:schemeClr val="accent3">
                  <a:lumMod val="50000"/>
                </a:schemeClr>
              </a:solidFill>
              <a:latin typeface="Baskerville Old Face" pitchFamily="18" charset="0"/>
              <a:ea typeface="Calibri"/>
              <a:cs typeface="Arial"/>
            </a:endParaRPr>
          </a:p>
          <a:p>
            <a:endParaRPr lang="tr-TR" dirty="0"/>
          </a:p>
        </p:txBody>
      </p:sp>
    </p:spTree>
    <p:extLst>
      <p:ext uri="{BB962C8B-B14F-4D97-AF65-F5344CB8AC3E}">
        <p14:creationId xmlns:p14="http://schemas.microsoft.com/office/powerpoint/2010/main" val="406132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0" y="1484784"/>
            <a:ext cx="8064896" cy="2448272"/>
          </a:xfrm>
        </p:spPr>
        <p:txBody>
          <a:bodyPr>
            <a:normAutofit/>
          </a:bodyPr>
          <a:lstStyle/>
          <a:p>
            <a:r>
              <a:rPr lang="tr-TR" sz="3600" dirty="0" smtClean="0">
                <a:solidFill>
                  <a:srgbClr val="FF0000"/>
                </a:solidFill>
                <a:latin typeface="Baskerville Old Face" pitchFamily="18" charset="0"/>
              </a:rPr>
              <a:t>21.YÜZYIL BECERİLERİ NELERDİR? </a:t>
            </a:r>
          </a:p>
          <a:p>
            <a:r>
              <a:rPr lang="tr-TR" sz="3600" dirty="0" smtClean="0">
                <a:solidFill>
                  <a:srgbClr val="FF0000"/>
                </a:solidFill>
                <a:latin typeface="Baskerville Old Face" pitchFamily="18" charset="0"/>
              </a:rPr>
              <a:t>             NEDEN ÖNEMLİDİR?</a:t>
            </a:r>
          </a:p>
          <a:p>
            <a:endParaRPr lang="tr-TR" sz="3600" dirty="0">
              <a:solidFill>
                <a:srgbClr val="FF0000"/>
              </a:solidFill>
              <a:latin typeface="Baskerville Old Face" pitchFamily="18" charset="0"/>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3809" y="2852935"/>
            <a:ext cx="3672408" cy="1944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833862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100628"/>
            <a:ext cx="8208912" cy="3579849"/>
          </a:xfrm>
        </p:spPr>
        <p:txBody>
          <a:bodyPr/>
          <a:lstStyle/>
          <a:p>
            <a:endParaRPr lang="tr-TR" b="0" dirty="0">
              <a:solidFill>
                <a:srgbClr val="000000"/>
              </a:solidFill>
              <a:latin typeface="Times New Roman"/>
            </a:endParaRPr>
          </a:p>
          <a:p>
            <a:pPr algn="just"/>
            <a:r>
              <a:rPr lang="tr-TR" sz="2400" dirty="0" smtClean="0">
                <a:solidFill>
                  <a:srgbClr val="314E70"/>
                </a:solidFill>
                <a:latin typeface="Baskerville Old Face" pitchFamily="18" charset="0"/>
              </a:rPr>
              <a:t>     21</a:t>
            </a:r>
            <a:r>
              <a:rPr lang="tr-TR" sz="2400" dirty="0">
                <a:solidFill>
                  <a:srgbClr val="314E70"/>
                </a:solidFill>
                <a:latin typeface="Baskerville Old Face" pitchFamily="18" charset="0"/>
              </a:rPr>
              <a:t>. yüzyıl becerileri genel olarak, öğrencilerin bilgi </a:t>
            </a:r>
            <a:r>
              <a:rPr lang="tr-TR" sz="2400" dirty="0" smtClean="0">
                <a:solidFill>
                  <a:srgbClr val="314E70"/>
                </a:solidFill>
                <a:latin typeface="Baskerville Old Face" pitchFamily="18" charset="0"/>
              </a:rPr>
              <a:t>çağında başarılı </a:t>
            </a:r>
            <a:r>
              <a:rPr lang="tr-TR" sz="2400" dirty="0">
                <a:solidFill>
                  <a:srgbClr val="314E70"/>
                </a:solidFill>
                <a:latin typeface="Baskerville Old Face" pitchFamily="18" charset="0"/>
              </a:rPr>
              <a:t>olabilmeleri için geliştirmeleri gereken üst düzey becerileri ve öğrenme eğilimlerini ifade eder. Bu beceriler 21. yüzyıl toplumunda ve iş hayatında eğitimciler, iş dünyasının liderleri, akademisyenler ve hükümetlere bağlı kurumlar tarafından gerekli </a:t>
            </a:r>
            <a:r>
              <a:rPr lang="tr-TR" sz="2400" dirty="0" smtClean="0">
                <a:solidFill>
                  <a:srgbClr val="314E70"/>
                </a:solidFill>
                <a:latin typeface="Baskerville Old Face" pitchFamily="18" charset="0"/>
              </a:rPr>
              <a:t>görülmektedir.</a:t>
            </a:r>
            <a:endParaRPr lang="tr-TR" sz="2400" dirty="0">
              <a:solidFill>
                <a:srgbClr val="314E70"/>
              </a:solidFill>
              <a:latin typeface="Baskerville Old Face" pitchFamily="18" charset="0"/>
            </a:endParaRPr>
          </a:p>
          <a:p>
            <a:endParaRPr lang="tr-TR"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24128" y="3501008"/>
            <a:ext cx="3028950" cy="151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378174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764704"/>
            <a:ext cx="8280920" cy="3915773"/>
          </a:xfrm>
        </p:spPr>
        <p:txBody>
          <a:bodyPr>
            <a:normAutofit/>
          </a:bodyPr>
          <a:lstStyle/>
          <a:p>
            <a:pPr algn="just"/>
            <a:r>
              <a:rPr lang="tr-TR" sz="2400" dirty="0" smtClean="0">
                <a:latin typeface="Baskerville Old Face" pitchFamily="18" charset="0"/>
              </a:rPr>
              <a:t>     </a:t>
            </a:r>
            <a:r>
              <a:rPr lang="tr-TR" sz="2400" dirty="0" smtClean="0">
                <a:solidFill>
                  <a:schemeClr val="accent3">
                    <a:lumMod val="50000"/>
                  </a:schemeClr>
                </a:solidFill>
                <a:latin typeface="Baskerville Old Face" pitchFamily="18" charset="0"/>
              </a:rPr>
              <a:t>Bilgi </a:t>
            </a:r>
            <a:r>
              <a:rPr lang="tr-TR" sz="2400" dirty="0">
                <a:solidFill>
                  <a:schemeClr val="accent3">
                    <a:lumMod val="50000"/>
                  </a:schemeClr>
                </a:solidFill>
                <a:latin typeface="Baskerville Old Face" pitchFamily="18" charset="0"/>
              </a:rPr>
              <a:t>çağında iş sahibi olabilmek için ise öğrenciler ek olarak derinlemesine düşünme, sorunları yaratıcı biçimde çözümleme, takımlar halinde çalışabilme, farklı araçları kullanarak anlaşılabilir biçimde iletişim kurabilme, sürekli değişen teknolojileri öğrenme ve çok büyük bir bilgi yığınıyla başa çıkabilme becerilerini kazanmak durumunda. Dünyanın değişen koşulları öğrencilerin esnek, gerektiğinde inisiyatifi ele alabilen, yeni ve işe yarar ürünler ortaya koyabilen bireyler olmalarını </a:t>
            </a:r>
            <a:r>
              <a:rPr lang="tr-TR" sz="2400" dirty="0" smtClean="0">
                <a:solidFill>
                  <a:schemeClr val="accent3">
                    <a:lumMod val="50000"/>
                  </a:schemeClr>
                </a:solidFill>
                <a:latin typeface="Baskerville Old Face" pitchFamily="18" charset="0"/>
              </a:rPr>
              <a:t>gerektiriyor.</a:t>
            </a:r>
            <a:endParaRPr lang="tr-TR" sz="2400" dirty="0">
              <a:solidFill>
                <a:schemeClr val="accent3">
                  <a:lumMod val="50000"/>
                </a:schemeClr>
              </a:solidFill>
              <a:latin typeface="Baskerville Old Face" pitchFamily="18" charset="0"/>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6056" y="3789041"/>
            <a:ext cx="3771503" cy="1152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188356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rgbClr val="FF0000"/>
                </a:solidFill>
                <a:latin typeface="Baskerville Old Face" pitchFamily="18" charset="0"/>
              </a:rPr>
              <a:t>21.YÜZYIL </a:t>
            </a:r>
            <a:r>
              <a:rPr lang="tr-TR" dirty="0" err="1" smtClean="0">
                <a:solidFill>
                  <a:srgbClr val="FF0000"/>
                </a:solidFill>
                <a:latin typeface="Baskerville Old Face" pitchFamily="18" charset="0"/>
              </a:rPr>
              <a:t>becerİlerİ</a:t>
            </a:r>
            <a:endParaRPr lang="tr-TR" dirty="0">
              <a:solidFill>
                <a:srgbClr val="FF0000"/>
              </a:solidFill>
              <a:latin typeface="Baskerville Old Face" pitchFamily="18" charset="0"/>
            </a:endParaRPr>
          </a:p>
        </p:txBody>
      </p:sp>
      <p:pic>
        <p:nvPicPr>
          <p:cNvPr id="1029" name="Picture 5"/>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27584" y="980728"/>
            <a:ext cx="7488832" cy="4032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47754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t/>
            </a:r>
            <a:br>
              <a:rPr lang="tr-TR" dirty="0" smtClean="0"/>
            </a:br>
            <a:r>
              <a:rPr lang="tr-TR" dirty="0" smtClean="0">
                <a:solidFill>
                  <a:srgbClr val="FF0000"/>
                </a:solidFill>
              </a:rPr>
              <a:t>Öğrenme </a:t>
            </a:r>
            <a:r>
              <a:rPr lang="tr-TR" dirty="0">
                <a:solidFill>
                  <a:srgbClr val="FF0000"/>
                </a:solidFill>
              </a:rPr>
              <a:t>ve </a:t>
            </a:r>
            <a:r>
              <a:rPr lang="tr-TR" dirty="0" err="1" smtClean="0">
                <a:solidFill>
                  <a:srgbClr val="FF0000"/>
                </a:solidFill>
              </a:rPr>
              <a:t>Yenİlenme</a:t>
            </a:r>
            <a:r>
              <a:rPr lang="tr-TR" dirty="0" smtClean="0">
                <a:solidFill>
                  <a:srgbClr val="FF0000"/>
                </a:solidFill>
              </a:rPr>
              <a:t> </a:t>
            </a:r>
            <a:r>
              <a:rPr lang="tr-TR" dirty="0" err="1" smtClean="0">
                <a:solidFill>
                  <a:srgbClr val="FF0000"/>
                </a:solidFill>
              </a:rPr>
              <a:t>Becerİlerİ</a:t>
            </a:r>
            <a:r>
              <a:rPr lang="tr-TR" dirty="0"/>
              <a:t/>
            </a:r>
            <a:br>
              <a:rPr lang="tr-TR" dirty="0"/>
            </a:br>
            <a:endParaRPr lang="tr-TR" dirty="0"/>
          </a:p>
        </p:txBody>
      </p:sp>
      <p:sp>
        <p:nvSpPr>
          <p:cNvPr id="3" name="İçerik Yer Tutucusu 2"/>
          <p:cNvSpPr>
            <a:spLocks noGrp="1"/>
          </p:cNvSpPr>
          <p:nvPr>
            <p:ph idx="1"/>
          </p:nvPr>
        </p:nvSpPr>
        <p:spPr>
          <a:xfrm>
            <a:off x="827584" y="980728"/>
            <a:ext cx="7520940" cy="3960440"/>
          </a:xfrm>
        </p:spPr>
        <p:txBody>
          <a:bodyPr>
            <a:normAutofit fontScale="70000" lnSpcReduction="20000"/>
          </a:bodyPr>
          <a:lstStyle/>
          <a:p>
            <a:r>
              <a:rPr lang="tr-TR" sz="2600" dirty="0" smtClean="0">
                <a:solidFill>
                  <a:srgbClr val="FF0000"/>
                </a:solidFill>
                <a:latin typeface="Baskerville Old Face" pitchFamily="18" charset="0"/>
              </a:rPr>
              <a:t>Yaratıcılık </a:t>
            </a:r>
            <a:r>
              <a:rPr lang="tr-TR" sz="2600" dirty="0">
                <a:solidFill>
                  <a:srgbClr val="FF0000"/>
                </a:solidFill>
                <a:latin typeface="Baskerville Old Face" pitchFamily="18" charset="0"/>
              </a:rPr>
              <a:t>ve Yenilenme</a:t>
            </a:r>
            <a:endParaRPr lang="tr-TR" sz="2600" b="0" dirty="0">
              <a:solidFill>
                <a:srgbClr val="FF0000"/>
              </a:solidFill>
              <a:latin typeface="Baskerville Old Face" pitchFamily="18" charset="0"/>
            </a:endParaRPr>
          </a:p>
          <a:p>
            <a:pPr algn="just">
              <a:buFont typeface="Arial"/>
              <a:buChar char="•"/>
            </a:pPr>
            <a:r>
              <a:rPr lang="tr-TR" sz="2600" dirty="0">
                <a:solidFill>
                  <a:schemeClr val="accent3">
                    <a:lumMod val="50000"/>
                  </a:schemeClr>
                </a:solidFill>
                <a:latin typeface="Baskerville Old Face" pitchFamily="18" charset="0"/>
              </a:rPr>
              <a:t>Çalışma hayatında orijinalite ve yaratıcılık sergilemek</a:t>
            </a:r>
          </a:p>
          <a:p>
            <a:pPr algn="just">
              <a:buFont typeface="Arial"/>
              <a:buChar char="•"/>
            </a:pPr>
            <a:r>
              <a:rPr lang="tr-TR" sz="2600" dirty="0">
                <a:solidFill>
                  <a:schemeClr val="accent3">
                    <a:lumMod val="50000"/>
                  </a:schemeClr>
                </a:solidFill>
                <a:latin typeface="Baskerville Old Face" pitchFamily="18" charset="0"/>
              </a:rPr>
              <a:t>Diğerlerinin işine yarayacak yeni fikirler geliştirmek, uygulamak ve anlatmak</a:t>
            </a:r>
          </a:p>
          <a:p>
            <a:pPr algn="just">
              <a:buFont typeface="Arial"/>
              <a:buChar char="•"/>
            </a:pPr>
            <a:r>
              <a:rPr lang="tr-TR" sz="2600" dirty="0">
                <a:solidFill>
                  <a:schemeClr val="accent3">
                    <a:lumMod val="50000"/>
                  </a:schemeClr>
                </a:solidFill>
                <a:latin typeface="Baskerville Old Face" pitchFamily="18" charset="0"/>
              </a:rPr>
              <a:t>Yeni ve farklı bakış açılarına açık ve uyumlu olmak</a:t>
            </a:r>
          </a:p>
          <a:p>
            <a:pPr algn="just">
              <a:buFont typeface="Arial"/>
              <a:buChar char="•"/>
            </a:pPr>
            <a:r>
              <a:rPr lang="tr-TR" sz="2600" dirty="0">
                <a:solidFill>
                  <a:schemeClr val="accent3">
                    <a:lumMod val="50000"/>
                  </a:schemeClr>
                </a:solidFill>
                <a:latin typeface="Baskerville Old Face" pitchFamily="18" charset="0"/>
              </a:rPr>
              <a:t>Yeniliğin geliştiği alanlarda yaratıcı fikirler ile somut ve yararlı yardımlarda bulunmak</a:t>
            </a:r>
          </a:p>
          <a:p>
            <a:pPr algn="just"/>
            <a:r>
              <a:rPr lang="tr-TR" sz="2600" dirty="0">
                <a:solidFill>
                  <a:srgbClr val="FF0000"/>
                </a:solidFill>
                <a:latin typeface="Baskerville Old Face" pitchFamily="18" charset="0"/>
              </a:rPr>
              <a:t>Eleştirel Düşünme ve Problem Çözme</a:t>
            </a:r>
          </a:p>
          <a:p>
            <a:pPr algn="just">
              <a:buFont typeface="Arial"/>
              <a:buChar char="•"/>
            </a:pPr>
            <a:r>
              <a:rPr lang="tr-TR" sz="2600" dirty="0">
                <a:solidFill>
                  <a:schemeClr val="accent3">
                    <a:lumMod val="50000"/>
                  </a:schemeClr>
                </a:solidFill>
                <a:latin typeface="Baskerville Old Face" pitchFamily="18" charset="0"/>
              </a:rPr>
              <a:t>Anlamaya yönelik doğru akıl yürütmek</a:t>
            </a:r>
          </a:p>
          <a:p>
            <a:pPr algn="just">
              <a:buFont typeface="Arial"/>
              <a:buChar char="•"/>
            </a:pPr>
            <a:r>
              <a:rPr lang="tr-TR" sz="2600" dirty="0">
                <a:solidFill>
                  <a:schemeClr val="accent3">
                    <a:lumMod val="50000"/>
                  </a:schemeClr>
                </a:solidFill>
                <a:latin typeface="Baskerville Old Face" pitchFamily="18" charset="0"/>
              </a:rPr>
              <a:t>Karmaşık seçimler yapmak ve kararlar vermek</a:t>
            </a:r>
          </a:p>
          <a:p>
            <a:pPr algn="just">
              <a:buFont typeface="Arial"/>
              <a:buChar char="•"/>
            </a:pPr>
            <a:r>
              <a:rPr lang="tr-TR" sz="2600" dirty="0" smtClean="0">
                <a:solidFill>
                  <a:schemeClr val="accent3">
                    <a:lumMod val="50000"/>
                  </a:schemeClr>
                </a:solidFill>
                <a:latin typeface="Baskerville Old Face" pitchFamily="18" charset="0"/>
              </a:rPr>
              <a:t>Farklı </a:t>
            </a:r>
            <a:r>
              <a:rPr lang="tr-TR" sz="2600" dirty="0">
                <a:solidFill>
                  <a:schemeClr val="accent3">
                    <a:lumMod val="50000"/>
                  </a:schemeClr>
                </a:solidFill>
                <a:latin typeface="Baskerville Old Face" pitchFamily="18" charset="0"/>
              </a:rPr>
              <a:t>bakış açılarını netleştirmeye ve daha etkili çözümler üretmeye yönelik sorular belirlemek ve sormak</a:t>
            </a:r>
          </a:p>
          <a:p>
            <a:pPr algn="just">
              <a:buFont typeface="Arial"/>
              <a:buChar char="•"/>
            </a:pPr>
            <a:r>
              <a:rPr lang="tr-TR" sz="2600" dirty="0">
                <a:solidFill>
                  <a:schemeClr val="accent3">
                    <a:lumMod val="50000"/>
                  </a:schemeClr>
                </a:solidFill>
                <a:latin typeface="Baskerville Old Face" pitchFamily="18" charset="0"/>
              </a:rPr>
              <a:t>Problem çözmek ve soruları yanıtlamak üzere bilgiyi sınırlandırmak, çözümlemek ve birleştirmek</a:t>
            </a:r>
          </a:p>
          <a:p>
            <a:endParaRPr lang="tr-TR" dirty="0"/>
          </a:p>
        </p:txBody>
      </p:sp>
    </p:spTree>
    <p:extLst>
      <p:ext uri="{BB962C8B-B14F-4D97-AF65-F5344CB8AC3E}">
        <p14:creationId xmlns:p14="http://schemas.microsoft.com/office/powerpoint/2010/main" val="30143743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2960" y="404664"/>
            <a:ext cx="7520940" cy="4275813"/>
          </a:xfrm>
        </p:spPr>
        <p:txBody>
          <a:bodyPr/>
          <a:lstStyle/>
          <a:p>
            <a:endParaRPr lang="tr-TR" dirty="0" smtClean="0">
              <a:solidFill>
                <a:srgbClr val="4A4E57"/>
              </a:solidFill>
              <a:latin typeface="Open Sans"/>
            </a:endParaRPr>
          </a:p>
          <a:p>
            <a:endParaRPr lang="tr-TR" dirty="0">
              <a:solidFill>
                <a:srgbClr val="4A4E57"/>
              </a:solidFill>
              <a:latin typeface="Open Sans"/>
            </a:endParaRPr>
          </a:p>
          <a:p>
            <a:r>
              <a:rPr lang="tr-TR" sz="2400" dirty="0" smtClean="0">
                <a:solidFill>
                  <a:srgbClr val="FF0000"/>
                </a:solidFill>
                <a:latin typeface="Baskerville Old Face" pitchFamily="18" charset="0"/>
              </a:rPr>
              <a:t>İletişim </a:t>
            </a:r>
            <a:r>
              <a:rPr lang="tr-TR" sz="2400" dirty="0">
                <a:solidFill>
                  <a:srgbClr val="FF0000"/>
                </a:solidFill>
                <a:latin typeface="Baskerville Old Face" pitchFamily="18" charset="0"/>
              </a:rPr>
              <a:t>ve İş Birliği</a:t>
            </a:r>
          </a:p>
          <a:p>
            <a:pPr algn="just">
              <a:buFont typeface="Arial"/>
              <a:buChar char="•"/>
            </a:pPr>
            <a:r>
              <a:rPr lang="tr-TR" sz="2400" dirty="0">
                <a:solidFill>
                  <a:schemeClr val="accent3">
                    <a:lumMod val="50000"/>
                  </a:schemeClr>
                </a:solidFill>
                <a:latin typeface="Baskerville Old Face" pitchFamily="18" charset="0"/>
              </a:rPr>
              <a:t>Konuşurken ve yazarken düşünceleri ve fikirleri açık ve etkili bir şekilde birleştirip kullanmak</a:t>
            </a:r>
          </a:p>
          <a:p>
            <a:pPr algn="just">
              <a:buFont typeface="Arial"/>
              <a:buChar char="•"/>
            </a:pPr>
            <a:r>
              <a:rPr lang="tr-TR" sz="2400" dirty="0">
                <a:solidFill>
                  <a:schemeClr val="accent3">
                    <a:lumMod val="50000"/>
                  </a:schemeClr>
                </a:solidFill>
                <a:latin typeface="Baskerville Old Face" pitchFamily="18" charset="0"/>
              </a:rPr>
              <a:t>Farklı takımlarda etkin çalışabilme becerisi göstermek</a:t>
            </a:r>
          </a:p>
          <a:p>
            <a:pPr algn="just">
              <a:buFont typeface="Arial"/>
              <a:buChar char="•"/>
            </a:pPr>
            <a:r>
              <a:rPr lang="tr-TR" sz="2400" dirty="0">
                <a:solidFill>
                  <a:schemeClr val="accent3">
                    <a:lumMod val="50000"/>
                  </a:schemeClr>
                </a:solidFill>
                <a:latin typeface="Baskerville Old Face" pitchFamily="18" charset="0"/>
              </a:rPr>
              <a:t>Ortak bir amaca ulaşabilmek için gerekli çabayı gösterecek şekilde esnek ve istekli olmak</a:t>
            </a:r>
          </a:p>
          <a:p>
            <a:pPr algn="just">
              <a:buFont typeface="Arial"/>
              <a:buChar char="•"/>
            </a:pPr>
            <a:r>
              <a:rPr lang="tr-TR" sz="2400" dirty="0">
                <a:solidFill>
                  <a:schemeClr val="accent3">
                    <a:lumMod val="50000"/>
                  </a:schemeClr>
                </a:solidFill>
                <a:latin typeface="Baskerville Old Face" pitchFamily="18" charset="0"/>
              </a:rPr>
              <a:t>İş birliğine dayalı çalışmalar için sorumluluğu </a:t>
            </a:r>
            <a:r>
              <a:rPr lang="tr-TR" sz="2400" dirty="0" smtClean="0">
                <a:solidFill>
                  <a:schemeClr val="accent3">
                    <a:lumMod val="50000"/>
                  </a:schemeClr>
                </a:solidFill>
                <a:latin typeface="Baskerville Old Face" pitchFamily="18" charset="0"/>
              </a:rPr>
              <a:t>paylaşmak</a:t>
            </a:r>
          </a:p>
          <a:p>
            <a:pPr algn="just">
              <a:buFont typeface="Arial"/>
              <a:buChar char="•"/>
            </a:pPr>
            <a:endParaRPr lang="tr-TR" dirty="0">
              <a:solidFill>
                <a:srgbClr val="4A4E57"/>
              </a:solidFill>
              <a:latin typeface="Open Sans"/>
            </a:endParaRPr>
          </a:p>
          <a:p>
            <a:pPr algn="just"/>
            <a:endParaRPr lang="tr-TR"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04248" y="404664"/>
            <a:ext cx="2143125"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145492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just"/>
            <a:r>
              <a:rPr lang="tr-TR" sz="2400" b="1" dirty="0">
                <a:solidFill>
                  <a:srgbClr val="FF0000"/>
                </a:solidFill>
                <a:latin typeface="Zilla Slab"/>
              </a:rPr>
              <a:t>Bilgi, Medya ve Teknoloji Becerileri</a:t>
            </a:r>
            <a:r>
              <a:rPr lang="tr-TR" sz="2400" dirty="0">
                <a:solidFill>
                  <a:srgbClr val="FF0000"/>
                </a:solidFill>
                <a:latin typeface="Zilla Slab"/>
              </a:rPr>
              <a:t/>
            </a:r>
            <a:br>
              <a:rPr lang="tr-TR" sz="2400" dirty="0">
                <a:solidFill>
                  <a:srgbClr val="FF0000"/>
                </a:solidFill>
                <a:latin typeface="Zilla Slab"/>
              </a:rPr>
            </a:br>
            <a:endParaRPr lang="tr-TR" sz="2400" dirty="0">
              <a:solidFill>
                <a:srgbClr val="FF0000"/>
              </a:solidFill>
            </a:endParaRPr>
          </a:p>
        </p:txBody>
      </p:sp>
      <p:sp>
        <p:nvSpPr>
          <p:cNvPr id="3" name="İçerik Yer Tutucusu 2"/>
          <p:cNvSpPr>
            <a:spLocks noGrp="1"/>
          </p:cNvSpPr>
          <p:nvPr>
            <p:ph idx="1"/>
          </p:nvPr>
        </p:nvSpPr>
        <p:spPr>
          <a:xfrm>
            <a:off x="395536" y="908720"/>
            <a:ext cx="8208912" cy="4392488"/>
          </a:xfrm>
        </p:spPr>
        <p:txBody>
          <a:bodyPr>
            <a:noAutofit/>
          </a:bodyPr>
          <a:lstStyle/>
          <a:p>
            <a:pPr algn="just"/>
            <a:r>
              <a:rPr lang="tr-TR" sz="1700" dirty="0">
                <a:solidFill>
                  <a:srgbClr val="FF0000"/>
                </a:solidFill>
                <a:latin typeface="Baskerville Old Face" pitchFamily="18" charset="0"/>
              </a:rPr>
              <a:t>Bilgi Okuryazarlığı</a:t>
            </a:r>
          </a:p>
          <a:p>
            <a:pPr algn="just">
              <a:buFont typeface="Arial"/>
              <a:buChar char="•"/>
            </a:pPr>
            <a:r>
              <a:rPr lang="tr-TR" sz="1700" dirty="0">
                <a:solidFill>
                  <a:schemeClr val="accent3">
                    <a:lumMod val="50000"/>
                  </a:schemeClr>
                </a:solidFill>
                <a:latin typeface="Baskerville Old Face" pitchFamily="18" charset="0"/>
              </a:rPr>
              <a:t>Problemlerin çözümüne yönelik olarak; bilgiye yeterli ve etkili düzeyde ulaşmak, bilgiyi eleştirel ve yeterli düzeyde değerlendirmek, doğru ve yaratıcı bir şekilde kullanmak</a:t>
            </a:r>
          </a:p>
          <a:p>
            <a:pPr algn="just">
              <a:buFont typeface="Arial"/>
              <a:buChar char="•"/>
            </a:pPr>
            <a:r>
              <a:rPr lang="tr-TR" sz="1700" dirty="0">
                <a:solidFill>
                  <a:schemeClr val="accent3">
                    <a:lumMod val="50000"/>
                  </a:schemeClr>
                </a:solidFill>
                <a:latin typeface="Baskerville Old Face" pitchFamily="18" charset="0"/>
              </a:rPr>
              <a:t>Bilginin erişimine ve kullanımına yönelik olarak etik ve yasal konularda temel bir anlayışa sahip olmak</a:t>
            </a:r>
          </a:p>
          <a:p>
            <a:pPr algn="just"/>
            <a:r>
              <a:rPr lang="tr-TR" sz="1700" dirty="0">
                <a:solidFill>
                  <a:srgbClr val="FF0000"/>
                </a:solidFill>
                <a:latin typeface="Baskerville Old Face" pitchFamily="18" charset="0"/>
              </a:rPr>
              <a:t>Medya Okuryazarlığı</a:t>
            </a:r>
          </a:p>
          <a:p>
            <a:pPr algn="just">
              <a:buFont typeface="Arial"/>
              <a:buChar char="•"/>
            </a:pPr>
            <a:r>
              <a:rPr lang="tr-TR" sz="1700" dirty="0">
                <a:solidFill>
                  <a:schemeClr val="accent3">
                    <a:lumMod val="50000"/>
                  </a:schemeClr>
                </a:solidFill>
                <a:latin typeface="Baskerville Old Face" pitchFamily="18" charset="0"/>
              </a:rPr>
              <a:t>Medyadaki iletilerin hangi amaçlara yönelik ve hangi araçları, özellikleri ve yenilikleri kullanarak nasıl yapılandırıldığını anlamak</a:t>
            </a:r>
          </a:p>
          <a:p>
            <a:pPr algn="just">
              <a:buFont typeface="Arial"/>
              <a:buChar char="•"/>
            </a:pPr>
            <a:r>
              <a:rPr lang="tr-TR" sz="1700" dirty="0">
                <a:solidFill>
                  <a:schemeClr val="accent3">
                    <a:lumMod val="50000"/>
                  </a:schemeClr>
                </a:solidFill>
                <a:latin typeface="Baskerville Old Face" pitchFamily="18" charset="0"/>
              </a:rPr>
              <a:t>İnsanların iletileri nasıl farklı yorumladığını, değer yargılarının ve bakış açılarının nasıl işe koşulup koşulmadığını, medyanın inanç ve davranışları nasıl etkilediğini gözlemek</a:t>
            </a:r>
          </a:p>
          <a:p>
            <a:pPr algn="just">
              <a:buFont typeface="Arial"/>
              <a:buChar char="•"/>
            </a:pPr>
            <a:r>
              <a:rPr lang="tr-TR" sz="1700" dirty="0">
                <a:solidFill>
                  <a:schemeClr val="accent3">
                    <a:lumMod val="50000"/>
                  </a:schemeClr>
                </a:solidFill>
                <a:latin typeface="Baskerville Old Face" pitchFamily="18" charset="0"/>
              </a:rPr>
              <a:t>Bilginin erişimine ve kullanımına yönelik olarak etik ve yasal konularda temel bir anlayışa sahip olmak</a:t>
            </a:r>
          </a:p>
          <a:p>
            <a:r>
              <a:rPr lang="tr-TR" sz="1700" dirty="0">
                <a:latin typeface="Baskerville Old Face" pitchFamily="18" charset="0"/>
              </a:rPr>
              <a:t/>
            </a:r>
            <a:br>
              <a:rPr lang="tr-TR" sz="1700" dirty="0">
                <a:latin typeface="Baskerville Old Face" pitchFamily="18" charset="0"/>
              </a:rPr>
            </a:br>
            <a:endParaRPr lang="tr-TR" sz="1700" dirty="0">
              <a:latin typeface="Baskerville Old Face" pitchFamily="18" charset="0"/>
            </a:endParaRPr>
          </a:p>
        </p:txBody>
      </p:sp>
    </p:spTree>
    <p:extLst>
      <p:ext uri="{BB962C8B-B14F-4D97-AF65-F5344CB8AC3E}">
        <p14:creationId xmlns:p14="http://schemas.microsoft.com/office/powerpoint/2010/main" val="10308261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2960" y="476672"/>
            <a:ext cx="7520940" cy="4203805"/>
          </a:xfrm>
        </p:spPr>
        <p:txBody>
          <a:bodyPr>
            <a:normAutofit/>
          </a:bodyPr>
          <a:lstStyle/>
          <a:p>
            <a:pPr lvl="0"/>
            <a:endParaRPr lang="tr-TR" sz="1400" dirty="0" smtClean="0">
              <a:solidFill>
                <a:srgbClr val="4A4E57"/>
              </a:solidFill>
              <a:latin typeface="Open Sans"/>
            </a:endParaRPr>
          </a:p>
          <a:p>
            <a:pPr lvl="0"/>
            <a:r>
              <a:rPr lang="tr-TR" sz="2400" dirty="0" smtClean="0">
                <a:solidFill>
                  <a:srgbClr val="FF0000"/>
                </a:solidFill>
                <a:latin typeface="Baskerville Old Face" pitchFamily="18" charset="0"/>
              </a:rPr>
              <a:t>Bilgi </a:t>
            </a:r>
            <a:r>
              <a:rPr lang="tr-TR" sz="2400" dirty="0">
                <a:solidFill>
                  <a:srgbClr val="FF0000"/>
                </a:solidFill>
                <a:latin typeface="Baskerville Old Face" pitchFamily="18" charset="0"/>
              </a:rPr>
              <a:t>ve İletişim Teknolojileri (ICT) Okuryazarlığı</a:t>
            </a:r>
            <a:endParaRPr lang="tr-TR" sz="2400" b="0" dirty="0">
              <a:solidFill>
                <a:srgbClr val="FF0000"/>
              </a:solidFill>
              <a:latin typeface="Baskerville Old Face" pitchFamily="18" charset="0"/>
            </a:endParaRPr>
          </a:p>
          <a:p>
            <a:pPr lvl="0" algn="just">
              <a:buFont typeface="Arial"/>
              <a:buChar char="•"/>
            </a:pPr>
            <a:r>
              <a:rPr lang="tr-TR" sz="2400" dirty="0">
                <a:solidFill>
                  <a:schemeClr val="accent3">
                    <a:lumMod val="50000"/>
                  </a:schemeClr>
                </a:solidFill>
                <a:latin typeface="Baskerville Old Face" pitchFamily="18" charset="0"/>
              </a:rPr>
              <a:t>Bilginin ekonomik kullanımına yönelik olarak, bilgiye erişmek, yönetmek, bütünleştirmek, değerlendirmek ve yaratmak üzere dijital teknolojileri, iletişim araçlarını veya ağlarını uygun kullanmak</a:t>
            </a:r>
          </a:p>
          <a:p>
            <a:pPr lvl="0" algn="just">
              <a:buFont typeface="Arial"/>
              <a:buChar char="•"/>
            </a:pPr>
            <a:r>
              <a:rPr lang="tr-TR" sz="2400" dirty="0">
                <a:solidFill>
                  <a:schemeClr val="accent3">
                    <a:lumMod val="50000"/>
                  </a:schemeClr>
                </a:solidFill>
                <a:latin typeface="Baskerville Old Face" pitchFamily="18" charset="0"/>
              </a:rPr>
              <a:t>Bilgiyi araştırmak, düzenlemek, değerlendirmek ve paylaşmak üzere teknolojiyi araç olarak kullanmak ve bilginin erişimine ve kullanımına yönelik olarak etik ve yasal konularda temel bir anlayışa sahip olmak</a:t>
            </a:r>
          </a:p>
          <a:p>
            <a:endParaRPr lang="tr-TR" dirty="0"/>
          </a:p>
        </p:txBody>
      </p:sp>
    </p:spTree>
    <p:extLst>
      <p:ext uri="{BB962C8B-B14F-4D97-AF65-F5344CB8AC3E}">
        <p14:creationId xmlns:p14="http://schemas.microsoft.com/office/powerpoint/2010/main" val="329555002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çılar">
  <a:themeElements>
    <a:clrScheme name="Açılar">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çılar">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çıla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1551</TotalTime>
  <Words>659</Words>
  <Application>Microsoft Office PowerPoint</Application>
  <PresentationFormat>Ekran Gösterisi (4:3)</PresentationFormat>
  <Paragraphs>64</Paragraphs>
  <Slides>12</Slides>
  <Notes>0</Notes>
  <HiddenSlides>0</HiddenSlides>
  <MMClips>0</MMClips>
  <ScaleCrop>false</ScaleCrop>
  <HeadingPairs>
    <vt:vector size="4" baseType="variant">
      <vt:variant>
        <vt:lpstr>Tema</vt:lpstr>
      </vt:variant>
      <vt:variant>
        <vt:i4>1</vt:i4>
      </vt:variant>
      <vt:variant>
        <vt:lpstr>Slayt Başlıkları</vt:lpstr>
      </vt:variant>
      <vt:variant>
        <vt:i4>12</vt:i4>
      </vt:variant>
    </vt:vector>
  </HeadingPairs>
  <TitlesOfParts>
    <vt:vector size="13" baseType="lpstr">
      <vt:lpstr>Açılar</vt:lpstr>
      <vt:lpstr>                            21.YÜZYIL BECERİLERİ  İŞ YAŞAMINA YÖNELİK BECERİLER</vt:lpstr>
      <vt:lpstr>PowerPoint Sunusu</vt:lpstr>
      <vt:lpstr>PowerPoint Sunusu</vt:lpstr>
      <vt:lpstr>PowerPoint Sunusu</vt:lpstr>
      <vt:lpstr>21.YÜZYIL becerİlerİ</vt:lpstr>
      <vt:lpstr> Öğrenme ve Yenİlenme Becerİlerİ </vt:lpstr>
      <vt:lpstr>PowerPoint Sunusu</vt:lpstr>
      <vt:lpstr>Bilgi, Medya ve Teknoloji Becerileri </vt:lpstr>
      <vt:lpstr>PowerPoint Sunusu</vt:lpstr>
      <vt:lpstr>Yaşam ve Kariyer Becerİlerİ </vt:lpstr>
      <vt:lpstr>PowerPoint Sunusu</vt:lpstr>
      <vt:lpstr>KAYNAKÇA</vt:lpstr>
    </vt:vector>
  </TitlesOfParts>
  <Company>By NeC ® 2010 | Katilimsiz.Com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21.YÜZYIL BECERİLERİ  İŞ YAŞAMINA YÖNELİK BECERİLER</dc:title>
  <dc:creator>rehberlik_didem</dc:creator>
  <cp:lastModifiedBy>rehberlik_didem</cp:lastModifiedBy>
  <cp:revision>43</cp:revision>
  <dcterms:created xsi:type="dcterms:W3CDTF">2022-04-05T09:10:41Z</dcterms:created>
  <dcterms:modified xsi:type="dcterms:W3CDTF">2022-04-21T08:40:31Z</dcterms:modified>
</cp:coreProperties>
</file>